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sldIdLst>
    <p:sldId id="281" r:id="rId2"/>
    <p:sldId id="368" r:id="rId3"/>
    <p:sldId id="262" r:id="rId4"/>
    <p:sldId id="268" r:id="rId5"/>
    <p:sldId id="269" r:id="rId6"/>
    <p:sldId id="267" r:id="rId7"/>
    <p:sldId id="274" r:id="rId8"/>
    <p:sldId id="272" r:id="rId9"/>
    <p:sldId id="355" r:id="rId10"/>
    <p:sldId id="283" r:id="rId11"/>
    <p:sldId id="285" r:id="rId12"/>
    <p:sldId id="284" r:id="rId13"/>
    <p:sldId id="286" r:id="rId14"/>
    <p:sldId id="288" r:id="rId15"/>
    <p:sldId id="329" r:id="rId16"/>
    <p:sldId id="295" r:id="rId17"/>
    <p:sldId id="341" r:id="rId18"/>
    <p:sldId id="343" r:id="rId19"/>
    <p:sldId id="325" r:id="rId20"/>
    <p:sldId id="337" r:id="rId21"/>
    <p:sldId id="338" r:id="rId22"/>
    <p:sldId id="367" r:id="rId23"/>
    <p:sldId id="328" r:id="rId24"/>
    <p:sldId id="339" r:id="rId25"/>
    <p:sldId id="331" r:id="rId26"/>
    <p:sldId id="342" r:id="rId27"/>
    <p:sldId id="334" r:id="rId28"/>
    <p:sldId id="336" r:id="rId29"/>
    <p:sldId id="346" r:id="rId30"/>
    <p:sldId id="347" r:id="rId31"/>
    <p:sldId id="348" r:id="rId32"/>
    <p:sldId id="349" r:id="rId33"/>
    <p:sldId id="350" r:id="rId34"/>
    <p:sldId id="364" r:id="rId35"/>
    <p:sldId id="363" r:id="rId36"/>
    <p:sldId id="365" r:id="rId37"/>
    <p:sldId id="366" r:id="rId38"/>
    <p:sldId id="352" r:id="rId39"/>
    <p:sldId id="351" r:id="rId40"/>
    <p:sldId id="353" r:id="rId41"/>
    <p:sldId id="354" r:id="rId42"/>
    <p:sldId id="356" r:id="rId43"/>
    <p:sldId id="359" r:id="rId44"/>
    <p:sldId id="360" r:id="rId45"/>
    <p:sldId id="361" r:id="rId46"/>
    <p:sldId id="362" r:id="rId4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99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472" autoAdjust="0"/>
  </p:normalViewPr>
  <p:slideViewPr>
    <p:cSldViewPr>
      <p:cViewPr varScale="1">
        <p:scale>
          <a:sx n="70" d="100"/>
          <a:sy n="70" d="100"/>
        </p:scale>
        <p:origin x="138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9F4D7-F929-4B2E-AD54-D3CE2F37BBF1}" type="datetimeFigureOut">
              <a:rPr lang="tr-TR" smtClean="0"/>
              <a:pPr/>
              <a:t>02.06.2020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3AF42-B4AA-4EFF-AEC6-D87A1B0CABF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3639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45AC-5FF1-4755-83BB-DA8C8D5B7F24}" type="datetimeFigureOut">
              <a:rPr lang="tr-TR" smtClean="0"/>
              <a:pPr/>
              <a:t>02.06.2020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A56-315E-45D2-B0BC-CB144441343A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45AC-5FF1-4755-83BB-DA8C8D5B7F24}" type="datetimeFigureOut">
              <a:rPr lang="tr-TR" smtClean="0"/>
              <a:pPr/>
              <a:t>02.06.2020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A56-315E-45D2-B0BC-CB144441343A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45AC-5FF1-4755-83BB-DA8C8D5B7F24}" type="datetimeFigureOut">
              <a:rPr lang="tr-TR" smtClean="0"/>
              <a:pPr/>
              <a:t>02.06.2020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A56-315E-45D2-B0BC-CB144441343A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45AC-5FF1-4755-83BB-DA8C8D5B7F24}" type="datetimeFigureOut">
              <a:rPr lang="tr-TR" smtClean="0"/>
              <a:pPr/>
              <a:t>02.06.2020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A56-315E-45D2-B0BC-CB144441343A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45AC-5FF1-4755-83BB-DA8C8D5B7F24}" type="datetimeFigureOut">
              <a:rPr lang="tr-TR" smtClean="0"/>
              <a:pPr/>
              <a:t>02.06.2020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A56-315E-45D2-B0BC-CB144441343A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45AC-5FF1-4755-83BB-DA8C8D5B7F24}" type="datetimeFigureOut">
              <a:rPr lang="tr-TR" smtClean="0"/>
              <a:pPr/>
              <a:t>02.06.2020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A56-315E-45D2-B0BC-CB144441343A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45AC-5FF1-4755-83BB-DA8C8D5B7F24}" type="datetimeFigureOut">
              <a:rPr lang="tr-TR" smtClean="0"/>
              <a:pPr/>
              <a:t>02.06.2020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A56-315E-45D2-B0BC-CB144441343A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45AC-5FF1-4755-83BB-DA8C8D5B7F24}" type="datetimeFigureOut">
              <a:rPr lang="tr-TR" smtClean="0"/>
              <a:pPr/>
              <a:t>02.06.2020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A56-315E-45D2-B0BC-CB144441343A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45AC-5FF1-4755-83BB-DA8C8D5B7F24}" type="datetimeFigureOut">
              <a:rPr lang="tr-TR" smtClean="0"/>
              <a:pPr/>
              <a:t>02.06.2020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A56-315E-45D2-B0BC-CB144441343A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45AC-5FF1-4755-83BB-DA8C8D5B7F24}" type="datetimeFigureOut">
              <a:rPr lang="tr-TR" smtClean="0"/>
              <a:pPr/>
              <a:t>02.06.2020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6CA56-315E-45D2-B0BC-CB144441343A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45AC-5FF1-4755-83BB-DA8C8D5B7F24}" type="datetimeFigureOut">
              <a:rPr lang="tr-TR" smtClean="0"/>
              <a:pPr/>
              <a:t>02.06.2020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996CA56-315E-45D2-B0BC-CB144441343A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6C45AC-5FF1-4755-83BB-DA8C8D5B7F24}" type="datetimeFigureOut">
              <a:rPr lang="tr-TR" smtClean="0"/>
              <a:pPr/>
              <a:t>02.06.2020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996CA56-315E-45D2-B0BC-CB144441343A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835696" y="2285405"/>
            <a:ext cx="5184576" cy="350880"/>
          </a:xfrm>
        </p:spPr>
        <p:txBody>
          <a:bodyPr/>
          <a:lstStyle/>
          <a:p>
            <a:r>
              <a:rPr lang="tr-TR" sz="2000" b="1" dirty="0" smtClean="0"/>
              <a:t>FATMA ZEHRA KIZ ANADOLU İMAM HATİP LİSESİ     </a:t>
            </a:r>
            <a:endParaRPr lang="tr-TR" sz="36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2636912"/>
            <a:ext cx="8229600" cy="367497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u="sng" dirty="0" smtClean="0"/>
              <a:t> </a:t>
            </a:r>
            <a:endParaRPr lang="tr-TR" dirty="0"/>
          </a:p>
          <a:p>
            <a:pPr>
              <a:buNone/>
            </a:pPr>
            <a:r>
              <a:rPr lang="tr-TR" dirty="0"/>
              <a:t> </a:t>
            </a:r>
          </a:p>
          <a:p>
            <a:r>
              <a:rPr lang="tr-TR" dirty="0"/>
              <a:t>A)OKULUN / KURUMUN ADI      : FATMA ZEHRA KIZ ANADOLU İMAM HATİP  LİSESİ                          </a:t>
            </a:r>
          </a:p>
          <a:p>
            <a:r>
              <a:rPr lang="tr-TR" dirty="0" smtClean="0"/>
              <a:t>B)ADRESİ </a:t>
            </a:r>
            <a:r>
              <a:rPr lang="tr-TR" dirty="0"/>
              <a:t>: </a:t>
            </a:r>
            <a:r>
              <a:rPr lang="tr-TR" dirty="0" err="1"/>
              <a:t>Akbayır</a:t>
            </a:r>
            <a:r>
              <a:rPr lang="tr-TR" dirty="0"/>
              <a:t>  Mah.1065.sokak No.1/A </a:t>
            </a:r>
            <a:r>
              <a:rPr lang="tr-TR" dirty="0" err="1"/>
              <a:t>Karaköprü</a:t>
            </a:r>
            <a:r>
              <a:rPr lang="tr-TR" dirty="0"/>
              <a:t>-Şanlıurfa</a:t>
            </a:r>
          </a:p>
          <a:p>
            <a:r>
              <a:rPr lang="tr-TR" dirty="0"/>
              <a:t> </a:t>
            </a:r>
          </a:p>
          <a:p>
            <a:pPr lvl="0"/>
            <a:r>
              <a:rPr lang="tr-TR" dirty="0"/>
              <a:t>WEB SAYFASI                          : </a:t>
            </a:r>
            <a:r>
              <a:rPr lang="tr-TR" dirty="0" err="1"/>
              <a:t>fatmazehrakizihl</a:t>
            </a:r>
            <a:r>
              <a:rPr lang="tr-TR" dirty="0"/>
              <a:t>@</a:t>
            </a:r>
            <a:r>
              <a:rPr lang="tr-TR" dirty="0" err="1"/>
              <a:t>meb</a:t>
            </a:r>
            <a:r>
              <a:rPr lang="tr-TR" dirty="0"/>
              <a:t>.k12.tr</a:t>
            </a:r>
          </a:p>
          <a:p>
            <a:pPr lvl="0"/>
            <a:r>
              <a:rPr lang="tr-TR" dirty="0"/>
              <a:t>E-MAİL ADRESİ		      : 758196@</a:t>
            </a:r>
            <a:r>
              <a:rPr lang="tr-TR" dirty="0" err="1"/>
              <a:t>meb</a:t>
            </a:r>
            <a:r>
              <a:rPr lang="tr-TR" dirty="0"/>
              <a:t>.k12.tr</a:t>
            </a:r>
          </a:p>
          <a:p>
            <a:pPr lvl="0"/>
            <a:r>
              <a:rPr lang="tr-TR" dirty="0"/>
              <a:t>TELEFON VE FAKS	                : 04143472223</a:t>
            </a:r>
          </a:p>
          <a:p>
            <a:r>
              <a:rPr lang="tr-TR" dirty="0"/>
              <a:t>  : 04143470999(faks)</a:t>
            </a:r>
          </a:p>
          <a:p>
            <a:r>
              <a:rPr lang="tr-TR" dirty="0"/>
              <a:t>	</a:t>
            </a:r>
          </a:p>
          <a:p>
            <a:pPr lvl="0"/>
            <a:r>
              <a:rPr lang="tr-TR" dirty="0" smtClean="0"/>
              <a:t>MÜDÜR               </a:t>
            </a:r>
            <a:r>
              <a:rPr lang="tr-TR" dirty="0"/>
              <a:t>: </a:t>
            </a:r>
            <a:r>
              <a:rPr lang="tr-TR" dirty="0" smtClean="0"/>
              <a:t>Faruk CENGİZ</a:t>
            </a:r>
            <a:endParaRPr lang="tr-TR" dirty="0"/>
          </a:p>
          <a:p>
            <a:pPr lvl="0"/>
            <a:r>
              <a:rPr lang="tr-TR" dirty="0"/>
              <a:t>OKUTULAN YABANCI DİLLER  : </a:t>
            </a:r>
            <a:r>
              <a:rPr lang="tr-TR" dirty="0" smtClean="0"/>
              <a:t>İngilizce-Arapça</a:t>
            </a:r>
            <a:endParaRPr lang="tr-TR" dirty="0"/>
          </a:p>
          <a:p>
            <a:endParaRPr lang="tr-TR" dirty="0"/>
          </a:p>
        </p:txBody>
      </p:sp>
      <p:pic>
        <p:nvPicPr>
          <p:cNvPr id="5" name="Hareketli Harika Bir Enstrümantal Fon Müziği 2016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908720"/>
            <a:ext cx="487363" cy="487363"/>
          </a:xfrm>
          <a:prstGeom prst="rect">
            <a:avLst/>
          </a:prstGeom>
        </p:spPr>
      </p:pic>
      <p:pic>
        <p:nvPicPr>
          <p:cNvPr id="1026" name="Picture 2" descr="Fatma Zehr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1944216" cy="127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MEB LOGO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1" name="Picture 7" descr="MEB LOGO ile ilgili görsel sonuc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80081"/>
            <a:ext cx="2448272" cy="153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     PANSİYON YEMEKHANESİ</a:t>
            </a:r>
            <a:endParaRPr lang="tr-TR" dirty="0"/>
          </a:p>
        </p:txBody>
      </p:sp>
      <p:pic>
        <p:nvPicPr>
          <p:cNvPr id="15362" name="Picture 2" descr="C:\Users\hp\Downloads\okul\05151025_Yemekhane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62000" y="1986756"/>
            <a:ext cx="7620000" cy="42862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         </a:t>
            </a:r>
            <a:r>
              <a:rPr lang="en-US" sz="4000" dirty="0" smtClean="0"/>
              <a:t>PANSIYON BAHCESI</a:t>
            </a:r>
            <a:endParaRPr lang="tr-TR" sz="4000" dirty="0"/>
          </a:p>
        </p:txBody>
      </p:sp>
      <p:pic>
        <p:nvPicPr>
          <p:cNvPr id="2050" name="Picture 2" descr="C:\Users\hp\Desktop\resimmmmm\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210146"/>
          </a:xfrm>
        </p:spPr>
        <p:txBody>
          <a:bodyPr>
            <a:normAutofit/>
          </a:bodyPr>
          <a:lstStyle/>
          <a:p>
            <a:r>
              <a:rPr lang="tr-TR" sz="4000" dirty="0" smtClean="0"/>
              <a:t>     </a:t>
            </a:r>
            <a:r>
              <a:rPr lang="en-US" sz="4000" dirty="0" smtClean="0"/>
              <a:t>OKULUMUZUN GUVENLIK ODASI</a:t>
            </a:r>
            <a:endParaRPr lang="tr-TR" sz="4000" dirty="0"/>
          </a:p>
        </p:txBody>
      </p:sp>
      <p:pic>
        <p:nvPicPr>
          <p:cNvPr id="5" name="Picture 2" descr="C:\Users\hp\Desktop\resimmmmm\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smtClean="0"/>
              <a:t>         O</a:t>
            </a:r>
            <a:r>
              <a:rPr lang="en-US" sz="4000" dirty="0" smtClean="0"/>
              <a:t>KULUMUZUN SAHASI</a:t>
            </a:r>
            <a:endParaRPr lang="tr-TR" sz="4000" dirty="0"/>
          </a:p>
        </p:txBody>
      </p:sp>
      <p:pic>
        <p:nvPicPr>
          <p:cNvPr id="3074" name="Picture 2" descr="C:\Users\hp\Desktop\resimmmmm\20180226_1457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   </a:t>
            </a:r>
            <a:r>
              <a:rPr lang="tr-TR" sz="4000" dirty="0" smtClean="0"/>
              <a:t>   </a:t>
            </a:r>
            <a:r>
              <a:rPr lang="en-US" sz="4000" dirty="0" smtClean="0"/>
              <a:t>EMINE </a:t>
            </a:r>
            <a:r>
              <a:rPr lang="tr-TR" sz="4000" dirty="0" smtClean="0"/>
              <a:t>Ş</a:t>
            </a:r>
            <a:r>
              <a:rPr lang="en-US" sz="4000" dirty="0" smtClean="0"/>
              <a:t>ENL</a:t>
            </a:r>
            <a:r>
              <a:rPr lang="tr-TR" sz="4000" dirty="0" smtClean="0"/>
              <a:t>İ</a:t>
            </a:r>
            <a:r>
              <a:rPr lang="en-US" sz="4000" dirty="0" smtClean="0"/>
              <a:t>KO</a:t>
            </a:r>
            <a:r>
              <a:rPr lang="tr-TR" sz="4000" dirty="0" smtClean="0"/>
              <a:t>Ğ</a:t>
            </a:r>
            <a:r>
              <a:rPr lang="en-US" sz="4000" dirty="0" smtClean="0"/>
              <a:t>LU BULU</a:t>
            </a:r>
            <a:r>
              <a:rPr lang="tr-TR" sz="4000" dirty="0" smtClean="0"/>
              <a:t>Ş</a:t>
            </a:r>
            <a:r>
              <a:rPr lang="en-US" sz="4000" dirty="0" smtClean="0"/>
              <a:t>MASI</a:t>
            </a:r>
            <a:endParaRPr lang="tr-TR" sz="40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2467"/>
            <a:ext cx="3940025" cy="2051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F:\Murat AKBULUT\Yeni klasör (4)\emine şenlik\20180213_1314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99662"/>
            <a:ext cx="3672408" cy="2051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56" y="4077072"/>
            <a:ext cx="3759112" cy="2415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5" y="4104673"/>
            <a:ext cx="3810705" cy="2415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3672408" cy="2539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93096"/>
            <a:ext cx="3672408" cy="2443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93097"/>
            <a:ext cx="3600400" cy="2421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Metin kutusu 5"/>
          <p:cNvSpPr txBox="1"/>
          <p:nvPr/>
        </p:nvSpPr>
        <p:spPr>
          <a:xfrm>
            <a:off x="5076056" y="2204864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YAZAR NEHİR AYDIN GÖKDUMANLA BULUŞMASI</a:t>
            </a:r>
            <a:endParaRPr lang="tr-TR" sz="2400" dirty="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3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Murat AKBULUT\Yeni klasör (4)\yangın deprem\IMG_69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417" y="1628801"/>
            <a:ext cx="4016918" cy="2677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2" descr="F:\Murat AKBULUT\Yeni klasör (4)\yangın deprem\20171023_104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2690" y="1844824"/>
            <a:ext cx="3599877" cy="2658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2" descr="F:\Murat AKBULUT\Yeni klasör (4)\yangın deprem\20171023_104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2690" y="4372483"/>
            <a:ext cx="345638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2" descr="F:\Murat AKBULUT\Yeni klasör (4)\yangın deprem\20171023_1043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149080"/>
            <a:ext cx="3595711" cy="21676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Metin kutusu 2"/>
          <p:cNvSpPr txBox="1"/>
          <p:nvPr/>
        </p:nvSpPr>
        <p:spPr>
          <a:xfrm>
            <a:off x="1835696" y="98072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TATBİKATLARIMIZ</a:t>
            </a:r>
            <a:endParaRPr lang="tr-TR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6790"/>
            <a:ext cx="3782194" cy="463488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26" y="1433628"/>
            <a:ext cx="3762652" cy="463488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2019780" y="832015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/>
              <a:t>KÜTÜPHANE GEZİMİZ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2302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17" y="1628800"/>
            <a:ext cx="3521967" cy="3012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90370"/>
            <a:ext cx="3978178" cy="2804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56" y="1703714"/>
            <a:ext cx="4464496" cy="2499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64611"/>
            <a:ext cx="3993851" cy="2516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Metin kutusu 5"/>
          <p:cNvSpPr txBox="1"/>
          <p:nvPr/>
        </p:nvSpPr>
        <p:spPr>
          <a:xfrm>
            <a:off x="1799692" y="993374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STEM ÇALIŞMALARIMIZ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0356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5416">
            <a:off x="4112049" y="2260401"/>
            <a:ext cx="4441445" cy="2212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9285">
            <a:off x="492529" y="1959594"/>
            <a:ext cx="3659984" cy="35965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460">
            <a:off x="2503792" y="4067474"/>
            <a:ext cx="4488828" cy="2750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467544" y="1025298"/>
            <a:ext cx="801783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tr-TR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PANSİYONUMUZDAN GÖRÜNTÜLER</a:t>
            </a:r>
            <a:endParaRPr lang="tr-TR" sz="3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909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" y="0"/>
            <a:ext cx="9168341" cy="6858000"/>
          </a:xfrm>
        </p:spPr>
      </p:pic>
    </p:spTree>
    <p:extLst>
      <p:ext uri="{BB962C8B-B14F-4D97-AF65-F5344CB8AC3E}">
        <p14:creationId xmlns:p14="http://schemas.microsoft.com/office/powerpoint/2010/main" val="203181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64822"/>
            <a:ext cx="4104456" cy="224104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64823"/>
            <a:ext cx="3960440" cy="239622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05872"/>
            <a:ext cx="8064896" cy="288032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331640" y="1003157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OKULDA KİTAP OKUMA SAATLERİMİZ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8648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7344816" cy="424815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755576" y="836712"/>
            <a:ext cx="736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ARAPÇA YARIŞMASINDAN DERECELERİMİZ</a:t>
            </a:r>
            <a:endParaRPr lang="tr-T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3-05-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58547" cy="261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03-05-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75448"/>
            <a:ext cx="3096344" cy="256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03-05-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4175449"/>
            <a:ext cx="2808311" cy="256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03-05-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4175448"/>
            <a:ext cx="2400202" cy="256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323528" y="692696"/>
            <a:ext cx="8258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75192"/>
                </a:solidFill>
                <a:latin typeface="Arial" panose="020B0604020202020204" pitchFamily="34" charset="0"/>
              </a:rPr>
              <a:t>40 Ayet Etkinliği</a:t>
            </a:r>
            <a:endParaRPr lang="tr-TR" sz="3600" b="1" i="0" dirty="0">
              <a:solidFill>
                <a:srgbClr val="07519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7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496944" cy="5256584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1979712" y="735087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MİSAFİR ÖĞRETMENLERİMİZ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80362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7128792" cy="424815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547664" y="1052736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DÜNYA ARAPÇA GÜNÜ ETKİNLİĞİMİZ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9142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7056784" cy="424815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887837" y="980728"/>
            <a:ext cx="706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>
                <a:solidFill>
                  <a:srgbClr val="990000"/>
                </a:solidFill>
              </a:rPr>
              <a:t>YİNE BİR YAZAR BULUŞMAMIZ: ABDULLAH YILDIZ</a:t>
            </a:r>
            <a:endParaRPr lang="tr-TR" sz="20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259632" y="1124744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rgbClr val="FF33CC"/>
                </a:solidFill>
              </a:rPr>
              <a:t>GENÇ VAİZELERİMİZ </a:t>
            </a:r>
            <a:r>
              <a:rPr lang="tr-TR" sz="3200" dirty="0" smtClean="0">
                <a:solidFill>
                  <a:srgbClr val="FF33CC"/>
                </a:solidFill>
                <a:sym typeface="Wingdings" panose="05000000000000000000" pitchFamily="2" charset="2"/>
              </a:rPr>
              <a:t></a:t>
            </a:r>
            <a:endParaRPr lang="tr-TR" sz="3200" dirty="0">
              <a:solidFill>
                <a:srgbClr val="FF33CC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9519"/>
            <a:ext cx="5724128" cy="2615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14148"/>
            <a:ext cx="4320480" cy="2290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414148"/>
            <a:ext cx="4035513" cy="2290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80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95536" y="976015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KAYMAKAMIMIZIN VE </a:t>
            </a:r>
            <a:r>
              <a:rPr lang="tr-TR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GAZİLERİMİZİN OKULUMUZU </a:t>
            </a:r>
            <a:r>
              <a:rPr lang="tr-T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ZİYARETİ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34312"/>
            <a:ext cx="2857500" cy="153352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149080"/>
            <a:ext cx="4536504" cy="216024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36195"/>
            <a:ext cx="28575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04864"/>
            <a:ext cx="6696744" cy="3557717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187624" y="1052736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rgbClr val="075192"/>
                </a:solidFill>
                <a:latin typeface="Arial" panose="020B0604020202020204" pitchFamily="34" charset="0"/>
              </a:rPr>
              <a:t>Dini Danışmanlık ve Rehberlik Projesi için Öğrenciler Macaristan´ın başkenti Budapeşte´deler</a:t>
            </a:r>
            <a:endParaRPr lang="tr-TR" sz="2000" b="1" i="0" dirty="0">
              <a:solidFill>
                <a:srgbClr val="07519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04864"/>
            <a:ext cx="6480720" cy="357301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683568" y="90872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9. ARAPÇA YARIŞMASI KOORDİNATÖRLÜĞÜMÜZDEN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74836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1800" b="1" dirty="0" smtClean="0"/>
              <a:t>                                          OKULUN/KURUMUN TARİHÇESİ</a:t>
            </a:r>
            <a:endParaRPr lang="tr-TR" sz="1800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tr-TR" dirty="0"/>
              <a:t>FATMA ZEHRA KIZ ANADOLU İMAM HATİP  LİSESİ</a:t>
            </a:r>
          </a:p>
          <a:p>
            <a:r>
              <a:rPr lang="tr-TR" dirty="0"/>
              <a:t>       Okulumuz Şanlıurfa </a:t>
            </a:r>
            <a:r>
              <a:rPr lang="tr-TR" dirty="0" err="1"/>
              <a:t>Karaköprü</a:t>
            </a:r>
            <a:r>
              <a:rPr lang="tr-TR" dirty="0"/>
              <a:t> </a:t>
            </a:r>
            <a:r>
              <a:rPr lang="tr-TR" dirty="0" err="1"/>
              <a:t>Akbayır</a:t>
            </a:r>
            <a:r>
              <a:rPr lang="tr-TR" dirty="0"/>
              <a:t>  Mah.1065.sokak No.1/A adresinde (Tarih ve……..Karar gereği) </a:t>
            </a:r>
            <a:r>
              <a:rPr lang="tr-TR" dirty="0" smtClean="0"/>
              <a:t>2017-2018 </a:t>
            </a:r>
            <a:r>
              <a:rPr lang="tr-TR" dirty="0"/>
              <a:t>yılında eğitim öğretime açılmıştır.</a:t>
            </a:r>
          </a:p>
          <a:p>
            <a:r>
              <a:rPr lang="tr-TR" dirty="0"/>
              <a:t>Okulumuz pansiyonlu olup okulumuzda Anadolu İmam Hatip Lisesi, İmam Hatip Lisesi ve İmam Hatip ortaokulu olmak üzere üç farklı program uygulanmaktadır. Halen normal eğitim şekli ile eğitime devam etmektedir.</a:t>
            </a:r>
          </a:p>
          <a:p>
            <a:r>
              <a:rPr lang="tr-TR" dirty="0"/>
              <a:t>Dersler sabah </a:t>
            </a:r>
            <a:r>
              <a:rPr lang="tr-TR" dirty="0" smtClean="0"/>
              <a:t>08:00 </a:t>
            </a:r>
            <a:r>
              <a:rPr lang="tr-TR" dirty="0"/>
              <a:t>de başlayıp akşam </a:t>
            </a:r>
            <a:r>
              <a:rPr lang="tr-TR" dirty="0" smtClean="0"/>
              <a:t>15:20 </a:t>
            </a:r>
            <a:r>
              <a:rPr lang="tr-TR" dirty="0"/>
              <a:t>da sona ermektedir.   Öğlen arası </a:t>
            </a:r>
            <a:r>
              <a:rPr lang="tr-TR" dirty="0" smtClean="0"/>
              <a:t>60 </a:t>
            </a:r>
            <a:r>
              <a:rPr lang="tr-TR" dirty="0"/>
              <a:t>dakikadır.</a:t>
            </a:r>
          </a:p>
          <a:p>
            <a:r>
              <a:rPr lang="tr-TR" dirty="0"/>
              <a:t>Okulumuz 10. Ve 11. Sınıf öğrencileri daha önce </a:t>
            </a:r>
            <a:r>
              <a:rPr lang="tr-TR" dirty="0" err="1"/>
              <a:t>Karaköprü</a:t>
            </a:r>
            <a:r>
              <a:rPr lang="tr-TR" dirty="0"/>
              <a:t> Anadolu İmam Hatip  Lisesi’nde karma olarak eğitim görmüş ama daha sonra müstakil olarak 2014-2015 yılında yeni binaya nakil olarak gelmiştir. </a:t>
            </a:r>
          </a:p>
          <a:p>
            <a:r>
              <a:rPr lang="tr-TR" dirty="0"/>
              <a:t>Binamız 40 derslikli olup şimdilik </a:t>
            </a:r>
            <a:r>
              <a:rPr lang="tr-TR" dirty="0" smtClean="0"/>
              <a:t>38 </a:t>
            </a:r>
            <a:r>
              <a:rPr lang="tr-TR" dirty="0"/>
              <a:t>sınıfı kullanılmaktadır. </a:t>
            </a:r>
          </a:p>
          <a:p>
            <a:r>
              <a:rPr lang="tr-TR" dirty="0"/>
              <a:t>Bodrum katta; 1 Çok Amaçlı Salon, 1Sığınak, 1 doğalgaz sistemi bölümü, 1 elektrik odası, 1 Su deposu, 1 Arşiv odası, 1 bay mescit , </a:t>
            </a:r>
            <a:r>
              <a:rPr lang="tr-TR" dirty="0" smtClean="0"/>
              <a:t>2 </a:t>
            </a:r>
            <a:r>
              <a:rPr lang="tr-TR" dirty="0"/>
              <a:t>bayan mescit, 2 soyunma odası ve bir depo bulunmaktadır.</a:t>
            </a:r>
          </a:p>
          <a:p>
            <a:r>
              <a:rPr lang="tr-TR" dirty="0"/>
              <a:t>1.katta: 10 derslik, Atatürk Köşesi,</a:t>
            </a:r>
          </a:p>
          <a:p>
            <a:r>
              <a:rPr lang="tr-TR" dirty="0"/>
              <a:t> </a:t>
            </a:r>
          </a:p>
          <a:p>
            <a:r>
              <a:rPr lang="tr-TR" dirty="0"/>
              <a:t>1 Müdür </a:t>
            </a:r>
            <a:r>
              <a:rPr lang="tr-TR" dirty="0" smtClean="0"/>
              <a:t>odası,  5 </a:t>
            </a:r>
            <a:r>
              <a:rPr lang="tr-TR" dirty="0"/>
              <a:t>Müdür yardımcısı odası</a:t>
            </a:r>
            <a:r>
              <a:rPr lang="tr-TR" dirty="0" smtClean="0"/>
              <a:t>, 1 Memur Odası, </a:t>
            </a:r>
            <a:r>
              <a:rPr lang="tr-TR" dirty="0"/>
              <a:t>1 öğretmenler odası, </a:t>
            </a:r>
            <a:r>
              <a:rPr lang="tr-TR" dirty="0" smtClean="0"/>
              <a:t>3 </a:t>
            </a:r>
            <a:r>
              <a:rPr lang="tr-TR" dirty="0"/>
              <a:t>rehber öğretmen odası 1 Aile Birliği </a:t>
            </a:r>
            <a:r>
              <a:rPr lang="tr-TR" dirty="0" smtClean="0"/>
              <a:t>Odası, </a:t>
            </a:r>
            <a:r>
              <a:rPr lang="tr-TR" dirty="0"/>
              <a:t>1 Revir, 1 sistem odası, 1 kantin, Okulumuza henüz Fatih Projesi kapsamında Etkileşimli  Akıllı Tahta kurlumu </a:t>
            </a:r>
            <a:r>
              <a:rPr lang="tr-TR" dirty="0" smtClean="0"/>
              <a:t>yapılmamıştır.</a:t>
            </a:r>
            <a:endParaRPr lang="tr-T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4864"/>
            <a:ext cx="8064896" cy="3528392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115616" y="1268760"/>
            <a:ext cx="7320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</a:rPr>
              <a:t>ÖĞRENCİLERİMİZLE HAFTASONU KAHVALTI ETKİNLİĞİMİZ</a:t>
            </a:r>
            <a:endParaRPr lang="tr-T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1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92896"/>
            <a:ext cx="3672408" cy="357301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619672" y="1196752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>
                <a:solidFill>
                  <a:srgbClr val="0070C0"/>
                </a:solidFill>
              </a:rPr>
              <a:t>SURİYELİ ÖĞRENCİLERİMİZLE MÜZE GEZİSİ</a:t>
            </a:r>
            <a:endParaRPr lang="tr-TR" sz="2000" dirty="0">
              <a:solidFill>
                <a:srgbClr val="0070C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92896"/>
            <a:ext cx="3960440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2"/>
            <a:ext cx="7632848" cy="4299942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475656" y="119675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7030A0"/>
                </a:solidFill>
              </a:rPr>
              <a:t>GÖKBEKLİTEPE GEZİMİZDEN BİR KARE</a:t>
            </a:r>
            <a:endParaRPr lang="tr-TR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259632" y="1052736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solidFill>
                  <a:srgbClr val="990000"/>
                </a:solidFill>
              </a:rPr>
              <a:t>TUBİTAK BİLİM FUARIMIZDAN</a:t>
            </a:r>
            <a:endParaRPr lang="tr-TR" sz="2800" dirty="0">
              <a:solidFill>
                <a:srgbClr val="990000"/>
              </a:solidFill>
            </a:endParaRPr>
          </a:p>
        </p:txBody>
      </p:sp>
      <p:pic>
        <p:nvPicPr>
          <p:cNvPr id="1030" name="Picture 6" descr="04-05-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620000" cy="414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24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4-05-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28625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04-05-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86" y="1502335"/>
            <a:ext cx="4032448" cy="257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04-05-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69" y="4077072"/>
            <a:ext cx="428625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04-05-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82" y="4094622"/>
            <a:ext cx="4054152" cy="276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4-05-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45" y="1268760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04-05-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549" y="1268760"/>
            <a:ext cx="423562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04-05-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45" y="4005064"/>
            <a:ext cx="4104456" cy="255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04-05-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371" y="4005064"/>
            <a:ext cx="4235802" cy="255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2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4-05-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428625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04-05-2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82" y="2420888"/>
            <a:ext cx="3181234" cy="188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04-05-20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34" y="4301588"/>
            <a:ext cx="3202582" cy="236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04-05-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34" y="908720"/>
            <a:ext cx="320258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8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04-05-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7128792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04-05-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428783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0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65361"/>
            <a:ext cx="6492213" cy="278777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653134"/>
            <a:ext cx="3600400" cy="203518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07" y="4653135"/>
            <a:ext cx="3827917" cy="203518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273804" y="1052736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>
                <a:solidFill>
                  <a:srgbClr val="FF0000"/>
                </a:solidFill>
              </a:rPr>
              <a:t>HUZUR EVİNDE BİZDEN İLGİ VE SEVGİ BEKLEYEN BÜYÜKLERİMİZİ UNUTMADIK</a:t>
            </a:r>
            <a:endParaRPr lang="tr-T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798"/>
            <a:ext cx="3528392" cy="214102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48" y="1618461"/>
            <a:ext cx="4176464" cy="214102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1068"/>
            <a:ext cx="3528392" cy="242773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48" y="4041068"/>
            <a:ext cx="4176464" cy="242773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2627784" y="841675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 smtClean="0">
                <a:solidFill>
                  <a:schemeClr val="bg2">
                    <a:lumMod val="50000"/>
                  </a:schemeClr>
                </a:solidFill>
              </a:rPr>
              <a:t>HASBİHALLER</a:t>
            </a:r>
            <a:endParaRPr lang="tr-TR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8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3891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r-TR" sz="1400" dirty="0" smtClean="0"/>
              <a:t>                                                                   </a:t>
            </a:r>
            <a:r>
              <a:rPr lang="tr-TR" sz="1400" b="1" u="sng" dirty="0" smtClean="0"/>
              <a:t>STRATEJİK VİZYONUMUZ</a:t>
            </a:r>
            <a:endParaRPr lang="tr-TR" sz="1400" dirty="0" smtClean="0"/>
          </a:p>
          <a:p>
            <a:r>
              <a:rPr lang="tr-TR" sz="1400" dirty="0" smtClean="0"/>
              <a:t>Kültürel mirası değerlendirebilen, yaşanan hayatı yorumlayabilen, problemlere çözüm üretebilen, bireyler yetiştirmek.</a:t>
            </a:r>
          </a:p>
          <a:p>
            <a:pPr>
              <a:buNone/>
            </a:pPr>
            <a:r>
              <a:rPr lang="tr-TR" sz="1400" b="1" dirty="0" smtClean="0"/>
              <a:t>                                                                 </a:t>
            </a:r>
            <a:r>
              <a:rPr lang="tr-TR" sz="1400" b="1" u="sng" dirty="0" smtClean="0"/>
              <a:t>STRATEJİK</a:t>
            </a:r>
            <a:r>
              <a:rPr lang="tr-TR" sz="1400" b="1" dirty="0" smtClean="0"/>
              <a:t> </a:t>
            </a:r>
            <a:r>
              <a:rPr lang="tr-TR" sz="1400" b="1" u="sng" dirty="0" smtClean="0"/>
              <a:t>MİSYONUMUZ</a:t>
            </a:r>
            <a:endParaRPr lang="tr-TR" sz="1400" u="sng" dirty="0" smtClean="0"/>
          </a:p>
          <a:p>
            <a:r>
              <a:rPr lang="tr-TR" sz="1400" dirty="0" smtClean="0"/>
              <a:t>            Öğrencilerimizin zihninde, insana, düşünceye, özgürlüğe, ahlâka ve kültürel mirasa saygıya dayanan bir din öğretimi anlayışının yayılmasına katkıda bulunmak.                                </a:t>
            </a:r>
          </a:p>
          <a:p>
            <a:pPr>
              <a:buNone/>
            </a:pPr>
            <a:r>
              <a:rPr lang="tr-TR" sz="1400" dirty="0" smtClean="0"/>
              <a:t>                                                                     </a:t>
            </a:r>
            <a:r>
              <a:rPr lang="tr-TR" sz="1400" b="1" u="sng" dirty="0" smtClean="0"/>
              <a:t>İLKE VE  DEĞERLERİMİZ </a:t>
            </a:r>
            <a:endParaRPr lang="tr-TR" sz="1400" dirty="0" smtClean="0"/>
          </a:p>
          <a:p>
            <a:pPr lvl="0"/>
            <a:r>
              <a:rPr lang="tr-TR" sz="1400" dirty="0" smtClean="0"/>
              <a:t>Genellik ve Eşitlik,</a:t>
            </a:r>
          </a:p>
          <a:p>
            <a:pPr lvl="0"/>
            <a:r>
              <a:rPr lang="tr-TR" sz="1400" dirty="0" smtClean="0"/>
              <a:t>Planlılık,</a:t>
            </a:r>
          </a:p>
          <a:p>
            <a:pPr lvl="0"/>
            <a:r>
              <a:rPr lang="tr-TR" sz="1400" dirty="0" smtClean="0"/>
              <a:t>Ferdin ve Toplumun İhtiyaçları,</a:t>
            </a:r>
          </a:p>
          <a:p>
            <a:pPr lvl="0"/>
            <a:r>
              <a:rPr lang="tr-TR" sz="1400" dirty="0" smtClean="0"/>
              <a:t>Yöneltme,</a:t>
            </a:r>
          </a:p>
          <a:p>
            <a:pPr lvl="0"/>
            <a:r>
              <a:rPr lang="tr-TR" sz="1400" dirty="0" smtClean="0"/>
              <a:t>Atatürk İnkılâp ve İlkeleri ve Atatürk Milliyetçiliği </a:t>
            </a:r>
          </a:p>
          <a:p>
            <a:pPr lvl="0"/>
            <a:r>
              <a:rPr lang="tr-TR" sz="1400" dirty="0" smtClean="0"/>
              <a:t>Fırsat ve İmkân eşitliği,</a:t>
            </a:r>
          </a:p>
          <a:p>
            <a:pPr lvl="0"/>
            <a:r>
              <a:rPr lang="tr-TR" sz="1400" dirty="0" smtClean="0"/>
              <a:t>Süreklilik,</a:t>
            </a:r>
          </a:p>
          <a:p>
            <a:pPr lvl="0"/>
            <a:r>
              <a:rPr lang="tr-TR" sz="1400" dirty="0" smtClean="0"/>
              <a:t>Yenilikçilik</a:t>
            </a:r>
          </a:p>
          <a:p>
            <a:pPr lvl="0"/>
            <a:r>
              <a:rPr lang="tr-TR" sz="1400" dirty="0" smtClean="0"/>
              <a:t>Demokratik katılımcılık</a:t>
            </a:r>
          </a:p>
          <a:p>
            <a:pPr lvl="0"/>
            <a:r>
              <a:rPr lang="tr-TR" sz="1400" dirty="0" smtClean="0"/>
              <a:t>Laiklik,</a:t>
            </a:r>
          </a:p>
          <a:p>
            <a:pPr lvl="0"/>
            <a:r>
              <a:rPr lang="tr-TR" sz="1400" dirty="0" smtClean="0"/>
              <a:t>Bilimsellik,</a:t>
            </a:r>
          </a:p>
          <a:p>
            <a:pPr lvl="0">
              <a:buNone/>
            </a:pPr>
            <a:endParaRPr lang="tr-TR" sz="14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76872"/>
            <a:ext cx="3897033" cy="424847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4211705" cy="4248472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043608" y="1196752"/>
            <a:ext cx="728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ASKERİ KÜÇÜKKAYANIN SEMİNERİNDEN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6740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8-03-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763688" y="1340768"/>
            <a:ext cx="5280521" cy="244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8-03-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5023"/>
            <a:ext cx="7620000" cy="319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315716" y="83671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AFRİN ÇALIŞMASI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2988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6-12-2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00808"/>
            <a:ext cx="352839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26-12-20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92" y="1765304"/>
            <a:ext cx="331429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26-12-2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221088"/>
            <a:ext cx="352839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26-12-2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92" y="4221088"/>
            <a:ext cx="324036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907704" y="857225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/>
              <a:t>VELİ ZİYARETLERİMİZ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5765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56992"/>
            <a:ext cx="4032448" cy="288032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4104456" cy="3168352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644008" y="1676707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/>
              <a:t>Prof.  Dr. Mustafa DEĞİRMENCİ</a:t>
            </a:r>
            <a:endParaRPr lang="tr-TR" sz="2000" b="1" dirty="0"/>
          </a:p>
        </p:txBody>
      </p:sp>
      <p:sp>
        <p:nvSpPr>
          <p:cNvPr id="5" name="Dikdörtgen 4"/>
          <p:cNvSpPr/>
          <p:nvPr/>
        </p:nvSpPr>
        <p:spPr>
          <a:xfrm>
            <a:off x="323528" y="4941168"/>
            <a:ext cx="3550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/>
              <a:t>P</a:t>
            </a:r>
            <a:r>
              <a:rPr lang="tr-TR" sz="2000" b="1" dirty="0" smtClean="0"/>
              <a:t>lastik </a:t>
            </a:r>
            <a:r>
              <a:rPr lang="tr-TR" sz="2000" b="1" dirty="0"/>
              <a:t>eşyaların günlük yaşantımızdaki yeri konulu seminer düzenlendi.</a:t>
            </a:r>
          </a:p>
        </p:txBody>
      </p:sp>
    </p:spTree>
    <p:extLst>
      <p:ext uri="{BB962C8B-B14F-4D97-AF65-F5344CB8AC3E}">
        <p14:creationId xmlns:p14="http://schemas.microsoft.com/office/powerpoint/2010/main" val="30319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720079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3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7560840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7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tr-TR" sz="6000" dirty="0" smtClean="0"/>
          </a:p>
          <a:p>
            <a:pPr marL="0" indent="0" algn="ctr">
              <a:buNone/>
            </a:pPr>
            <a:r>
              <a:rPr lang="tr-TR" sz="6000" dirty="0" smtClean="0">
                <a:solidFill>
                  <a:srgbClr val="FF33CC"/>
                </a:solidFill>
              </a:rPr>
              <a:t>TEŞEKKÜRLER</a:t>
            </a:r>
            <a:endParaRPr lang="tr-TR" sz="6000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       </a:t>
            </a:r>
            <a:r>
              <a:rPr lang="tr-TR" sz="4000" dirty="0" smtClean="0"/>
              <a:t>OKULUMUZDAN KARELER</a:t>
            </a:r>
            <a:endParaRPr lang="tr-TR" sz="4000" dirty="0"/>
          </a:p>
        </p:txBody>
      </p:sp>
      <p:pic>
        <p:nvPicPr>
          <p:cNvPr id="2050" name="Picture 2" descr="C:\Users\hp\Downloads\okul\05151325_Okul_binasYY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55577" y="2060848"/>
            <a:ext cx="6470080" cy="3631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hp\Desktop\resimmmmm\1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51920" y="4230223"/>
            <a:ext cx="4671604" cy="2627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          </a:t>
            </a:r>
            <a:endParaRPr lang="tr-TR" sz="4000" dirty="0"/>
          </a:p>
        </p:txBody>
      </p:sp>
      <p:pic>
        <p:nvPicPr>
          <p:cNvPr id="14338" name="Picture 2" descr="C:\Users\hp\Desktop\resimmmmm\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412776"/>
            <a:ext cx="6084168" cy="35367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621311"/>
            <a:ext cx="6768752" cy="3525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Metin kutusu 3"/>
          <p:cNvSpPr txBox="1"/>
          <p:nvPr/>
        </p:nvSpPr>
        <p:spPr>
          <a:xfrm>
            <a:off x="2555776" y="818851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 smtClean="0"/>
              <a:t>VELİ KABUL KÖŞELERİMİZ</a:t>
            </a:r>
            <a:endParaRPr lang="tr-TR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p\Desktop\resimmmmm\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78102" y="1832708"/>
            <a:ext cx="4227569" cy="19130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C:\Users\hp\Desktop\resimmmmm\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3968" y="2974961"/>
            <a:ext cx="4227764" cy="18020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0" name="Picture 2" descr="C:\Users\hp\Desktop\resimmmmm\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737257" y="4509120"/>
            <a:ext cx="4092633" cy="18722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Metin kutusu 1"/>
          <p:cNvSpPr txBox="1"/>
          <p:nvPr/>
        </p:nvSpPr>
        <p:spPr>
          <a:xfrm>
            <a:off x="685191" y="75854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MATEMATİK, İNGİLİZCE VE ARAPÇA SOKAKLARIMIZ</a:t>
            </a:r>
            <a:endParaRPr lang="tr-TR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           </a:t>
            </a:r>
            <a:r>
              <a:rPr lang="tr-TR" sz="4000" dirty="0" smtClean="0"/>
              <a:t>ÖĞRETMENLER ODASI</a:t>
            </a:r>
            <a:endParaRPr lang="tr-TR" sz="4000" dirty="0"/>
          </a:p>
        </p:txBody>
      </p:sp>
      <p:pic>
        <p:nvPicPr>
          <p:cNvPr id="5" name="Picture 2" descr="C:\Users\hp\Desktop\resimmmmm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71252" y="1935321"/>
            <a:ext cx="7801495" cy="43891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           </a:t>
            </a:r>
            <a:r>
              <a:rPr lang="tr-TR" sz="4000" dirty="0" smtClean="0"/>
              <a:t>KONFERANS SALONUMUZ</a:t>
            </a:r>
            <a:endParaRPr lang="tr-TR" sz="40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47088"/>
            <a:ext cx="6673924" cy="4248150"/>
          </a:xfrm>
        </p:spPr>
      </p:pic>
      <p:pic>
        <p:nvPicPr>
          <p:cNvPr id="6" name="Hareketli Harika Bir Enstrümantal Fon Müziği 2016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3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ökü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908</TotalTime>
  <Words>412</Words>
  <Application>Microsoft Office PowerPoint</Application>
  <PresentationFormat>Ekran Gösterisi (4:3)</PresentationFormat>
  <Paragraphs>79</Paragraphs>
  <Slides>46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46</vt:i4>
      </vt:variant>
    </vt:vector>
  </HeadingPairs>
  <TitlesOfParts>
    <vt:vector size="53" baseType="lpstr">
      <vt:lpstr>Algerian</vt:lpstr>
      <vt:lpstr>Arial</vt:lpstr>
      <vt:lpstr>Calibri</vt:lpstr>
      <vt:lpstr>Constantia</vt:lpstr>
      <vt:lpstr>Wingdings</vt:lpstr>
      <vt:lpstr>Wingdings 2</vt:lpstr>
      <vt:lpstr>Akış</vt:lpstr>
      <vt:lpstr>FATMA ZEHRA KIZ ANADOLU İMAM HATİP LİSESİ     </vt:lpstr>
      <vt:lpstr>PowerPoint Sunusu</vt:lpstr>
      <vt:lpstr>                                          OKULUN/KURUMUN TARİHÇESİ</vt:lpstr>
      <vt:lpstr>PowerPoint Sunusu</vt:lpstr>
      <vt:lpstr>        OKULUMUZDAN KARELER</vt:lpstr>
      <vt:lpstr>           </vt:lpstr>
      <vt:lpstr>PowerPoint Sunusu</vt:lpstr>
      <vt:lpstr>            ÖĞRETMENLER ODASI</vt:lpstr>
      <vt:lpstr>            KONFERANS SALONUMUZ</vt:lpstr>
      <vt:lpstr>      PANSİYON YEMEKHANESİ</vt:lpstr>
      <vt:lpstr>          PANSIYON BAHCESI</vt:lpstr>
      <vt:lpstr>     OKULUMUZUN GUVENLIK ODASI</vt:lpstr>
      <vt:lpstr>         OKULUMUZUN SAHASI</vt:lpstr>
      <vt:lpstr>      EMINE ŞENLİKOĞLU BULUŞMASI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hp</dc:creator>
  <cp:lastModifiedBy>Ayşe GÜL</cp:lastModifiedBy>
  <cp:revision>108</cp:revision>
  <dcterms:created xsi:type="dcterms:W3CDTF">2018-03-05T17:50:04Z</dcterms:created>
  <dcterms:modified xsi:type="dcterms:W3CDTF">2020-06-02T07:41:52Z</dcterms:modified>
</cp:coreProperties>
</file>